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Gill Sans MT" panose="020B0502020104020203" pitchFamily="34" charset="77"/>
      <p:regular r:id="rId25"/>
      <p:bold r:id="rId26"/>
      <p:italic r:id="rId27"/>
      <p:boldItalic r:id="rId28"/>
    </p:embeddedFont>
    <p:embeddedFont>
      <p:font typeface="Lato" panose="020F0502020204030203" pitchFamily="34" charset="0"/>
      <p:regular r:id="rId29"/>
      <p:bold r:id="rId30"/>
      <p:italic r:id="rId31"/>
      <p:boldItalic r:id="rId32"/>
    </p:embeddedFont>
    <p:embeddedFont>
      <p:font typeface="Montserrat" pitchFamily="2" charset="77"/>
      <p:regular r:id="rId33"/>
      <p:bold r:id="rId34"/>
      <p:italic r:id="rId35"/>
      <p:boldItalic r:id="rId3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58"/>
  </p:normalViewPr>
  <p:slideViewPr>
    <p:cSldViewPr snapToGrid="0">
      <p:cViewPr varScale="1">
        <p:scale>
          <a:sx n="160" d="100"/>
          <a:sy n="160" d="100"/>
        </p:scale>
        <p:origin x="784"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69253e2eaa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69253e2eaa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692526b0ad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692526b0ad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69253e2eaa_4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69253e2eaa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69253e2eaa_3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69253e2eaa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69253e2eaa_4_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69253e2eaa_4_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692526b0ad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692526b0ad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6934500346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6934500346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69253e2ea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69253e2ea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6934500346_7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6934500346_7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69253e2ea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69253e2ea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69253e2eaa_2_4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69253e2eaa_2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6934500346_7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6934500346_7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693450034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693450034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69253e2eaa_4_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69253e2eaa_4_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69253e2eaa_2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69253e2eaa_2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69253e2eaa_2_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69253e2eaa_2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69253e2eaa_2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69253e2eaa_2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69253e2eaa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69253e2eaa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692526b0ad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692526b0ad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692526b0ad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692526b0ad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69253e2eaa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69253e2eaa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200150" y="1790058"/>
            <a:ext cx="6743700" cy="1234440"/>
          </a:xfrm>
          <a:solidFill>
            <a:srgbClr val="FFFFFF"/>
          </a:solidFill>
          <a:ln w="38100">
            <a:solidFill>
              <a:srgbClr val="404040"/>
            </a:solidFill>
          </a:ln>
        </p:spPr>
        <p:txBody>
          <a:bodyPr lIns="274320" rIns="274320" anchor="ctr" anchorCtr="1">
            <a:normAutofit/>
          </a:bodyPr>
          <a:lstStyle>
            <a:lvl1pPr algn="ctr">
              <a:defRPr sz="285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3264408"/>
            <a:ext cx="5101209" cy="929921"/>
          </a:xfrm>
          <a:noFill/>
        </p:spPr>
        <p:txBody>
          <a:bodyPr>
            <a:normAutofit/>
          </a:bodyPr>
          <a:lstStyle>
            <a:lvl1pPr marL="0" indent="0" algn="ctr">
              <a:buNone/>
              <a:defRPr sz="15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10/3/24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19176078"/>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10/3/24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1064561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702945"/>
            <a:ext cx="973956" cy="373761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3352" y="702945"/>
            <a:ext cx="4648867" cy="373761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10/3/24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6299862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Section header 2">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5" name="Google Shape;65;p14"/>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66" name="Google Shape;66;p14"/>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extLst>
      <p:ext uri="{BB962C8B-B14F-4D97-AF65-F5344CB8AC3E}">
        <p14:creationId xmlns:p14="http://schemas.microsoft.com/office/powerpoint/2010/main" val="10572254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55"/>
        <p:cNvGrpSpPr/>
        <p:nvPr/>
      </p:nvGrpSpPr>
      <p:grpSpPr>
        <a:xfrm>
          <a:off x="0" y="0"/>
          <a:ext cx="0" cy="0"/>
          <a:chOff x="0" y="0"/>
          <a:chExt cx="0" cy="0"/>
        </a:xfrm>
      </p:grpSpPr>
      <p:sp>
        <p:nvSpPr>
          <p:cNvPr id="56" name="Google Shape;56;p13"/>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7" name="Google Shape;57;p13"/>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58" name="Google Shape;58;p13"/>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extLst>
      <p:ext uri="{BB962C8B-B14F-4D97-AF65-F5344CB8AC3E}">
        <p14:creationId xmlns:p14="http://schemas.microsoft.com/office/powerpoint/2010/main" val="21876688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20" name="Google Shape;20;p4"/>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9069372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3">
  <p:cSld name="Section header 3">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3" name="Google Shape;73;p15"/>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74" name="Google Shape;74;p15"/>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extLst>
      <p:ext uri="{BB962C8B-B14F-4D97-AF65-F5344CB8AC3E}">
        <p14:creationId xmlns:p14="http://schemas.microsoft.com/office/powerpoint/2010/main" val="3815881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10/3/24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1727253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200150" y="1790058"/>
            <a:ext cx="6743700" cy="1234440"/>
          </a:xfrm>
          <a:solidFill>
            <a:srgbClr val="FFFFFF"/>
          </a:solidFill>
          <a:ln w="38100">
            <a:solidFill>
              <a:srgbClr val="404040"/>
            </a:solidFill>
          </a:ln>
        </p:spPr>
        <p:txBody>
          <a:bodyPr lIns="274320" rIns="274320" anchor="ctr" anchorCtr="1">
            <a:normAutofit/>
          </a:bodyPr>
          <a:lstStyle>
            <a:lvl1pPr>
              <a:defRPr sz="285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3264349"/>
            <a:ext cx="5101209" cy="948812"/>
          </a:xfrm>
        </p:spPr>
        <p:txBody>
          <a:bodyPr anchor="t" anchorCtr="1">
            <a:normAutofit/>
          </a:bodyPr>
          <a:lstStyle>
            <a:lvl1pPr marL="0" indent="0">
              <a:buNone/>
              <a:defRPr sz="15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10/3/24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72244977"/>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86434" y="1978533"/>
            <a:ext cx="3203828" cy="2326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1978533"/>
            <a:ext cx="3202685" cy="23264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10/3/24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5888176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87577" y="1735075"/>
            <a:ext cx="3202686" cy="528065"/>
          </a:xfrm>
        </p:spPr>
        <p:txBody>
          <a:bodyPr anchor="b" anchorCtr="1">
            <a:normAutofit/>
          </a:bodyPr>
          <a:lstStyle>
            <a:lvl1pPr marL="0" indent="0" algn="ctr">
              <a:buNone/>
              <a:defRPr sz="1425" b="0" cap="all" spc="75" baseline="0">
                <a:solidFill>
                  <a:schemeClr val="accent2">
                    <a:lumMod val="75000"/>
                  </a:schemeClr>
                </a:solidFill>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187577" y="2357438"/>
            <a:ext cx="3202686" cy="19475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2357438"/>
            <a:ext cx="3190113" cy="1947582"/>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1735075"/>
            <a:ext cx="3202686" cy="528065"/>
          </a:xfrm>
        </p:spPr>
        <p:txBody>
          <a:bodyPr anchor="b" anchorCtr="1">
            <a:normAutofit/>
          </a:bodyPr>
          <a:lstStyle>
            <a:lvl1pPr marL="0" indent="0" algn="ctr">
              <a:buNone/>
              <a:defRPr sz="1425" b="0" cap="all" spc="75" baseline="0">
                <a:solidFill>
                  <a:schemeClr val="accent2">
                    <a:lumMod val="75000"/>
                  </a:schemeClr>
                </a:solidFill>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10/3/24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7129261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10/3/24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6548538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10/3/24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759260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03504" y="1682871"/>
            <a:ext cx="3364992" cy="856123"/>
          </a:xfrm>
          <a:solidFill>
            <a:srgbClr val="FFFFFF"/>
          </a:solidFill>
          <a:ln>
            <a:solidFill>
              <a:srgbClr val="404040"/>
            </a:solidFill>
          </a:ln>
        </p:spPr>
        <p:txBody>
          <a:bodyPr anchor="ctr" anchorCtr="1">
            <a:normAutofit/>
          </a:bodyPr>
          <a:lstStyle>
            <a:lvl1pPr>
              <a:defRPr sz="165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603504"/>
            <a:ext cx="3611880" cy="3936492"/>
          </a:xfrm>
        </p:spPr>
        <p:txBody>
          <a:bodyPr>
            <a:normAutofit/>
          </a:bodyPr>
          <a:lstStyle>
            <a:lvl1pPr>
              <a:defRPr sz="1425">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6676" y="2662439"/>
            <a:ext cx="2846070" cy="1645527"/>
          </a:xfrm>
        </p:spPr>
        <p:txBody>
          <a:bodyPr anchor="t" anchorCtr="1">
            <a:normAutofit/>
          </a:bodyPr>
          <a:lstStyle>
            <a:lvl1pPr marL="0" indent="0" algn="ctr">
              <a:buNone/>
              <a:defRPr sz="1125">
                <a:solidFill>
                  <a:srgbClr val="FFFF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10/3/24</a:t>
            </a:fld>
            <a:endParaRPr lang="en-US" dirty="0"/>
          </a:p>
        </p:txBody>
      </p:sp>
      <p:sp>
        <p:nvSpPr>
          <p:cNvPr id="10" name="Footer Placeholder 9"/>
          <p:cNvSpPr>
            <a:spLocks noGrp="1"/>
          </p:cNvSpPr>
          <p:nvPr>
            <p:ph type="ftr" sz="quarter" idx="11"/>
          </p:nvPr>
        </p:nvSpPr>
        <p:spPr>
          <a:xfrm>
            <a:off x="603504" y="4677156"/>
            <a:ext cx="3843598" cy="24003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1870718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06392" y="1682871"/>
            <a:ext cx="3371249" cy="850980"/>
          </a:xfrm>
          <a:solidFill>
            <a:srgbClr val="FFFFFF"/>
          </a:solidFill>
          <a:ln>
            <a:solidFill>
              <a:srgbClr val="404040"/>
            </a:solidFill>
          </a:ln>
        </p:spPr>
        <p:txBody>
          <a:bodyPr anchor="ctr" anchorCtr="1">
            <a:noAutofit/>
          </a:bodyPr>
          <a:lstStyle>
            <a:lvl1pPr>
              <a:defRPr sz="165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0"/>
            <a:ext cx="4576573" cy="5143500"/>
          </a:xfrm>
          <a:solidFill>
            <a:schemeClr val="bg1">
              <a:lumMod val="75000"/>
            </a:schemeClr>
          </a:solidFill>
        </p:spPr>
        <p:txBody>
          <a:bodyPr anchor="t"/>
          <a:lstStyle>
            <a:lvl1pPr marL="0" indent="0">
              <a:buNone/>
              <a:defRPr sz="2400">
                <a:solidFill>
                  <a:schemeClr val="bg1">
                    <a:lumMod val="85000"/>
                    <a:lumOff val="15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36676" y="2662439"/>
            <a:ext cx="2846070" cy="1645528"/>
          </a:xfrm>
        </p:spPr>
        <p:txBody>
          <a:bodyPr anchor="t" anchorCtr="1">
            <a:normAutofit/>
          </a:bodyPr>
          <a:lstStyle>
            <a:lvl1pPr marL="0" indent="0" algn="ctr">
              <a:buNone/>
              <a:defRPr sz="1125">
                <a:solidFill>
                  <a:srgbClr val="FFFF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10/3/24</a:t>
            </a:fld>
            <a:endParaRPr lang="en-US" dirty="0"/>
          </a:p>
        </p:txBody>
      </p:sp>
      <p:sp>
        <p:nvSpPr>
          <p:cNvPr id="9" name="Footer Placeholder 8"/>
          <p:cNvSpPr>
            <a:spLocks noGrp="1"/>
          </p:cNvSpPr>
          <p:nvPr>
            <p:ph type="ftr" sz="quarter" idx="11"/>
          </p:nvPr>
        </p:nvSpPr>
        <p:spPr>
          <a:xfrm>
            <a:off x="603504" y="4677156"/>
            <a:ext cx="3843598" cy="24003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7069037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73352" y="723519"/>
            <a:ext cx="5797296" cy="89154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3352" y="1978534"/>
            <a:ext cx="5797296" cy="23264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866072" y="4679112"/>
            <a:ext cx="2065310" cy="242976"/>
          </a:xfrm>
          <a:prstGeom prst="rect">
            <a:avLst/>
          </a:prstGeom>
        </p:spPr>
        <p:txBody>
          <a:bodyPr vert="horz" lIns="91440" tIns="45720" rIns="91440" bIns="45720" rtlCol="0" anchor="ctr"/>
          <a:lstStyle>
            <a:lvl1pPr algn="r">
              <a:defRPr sz="788">
                <a:solidFill>
                  <a:schemeClr val="tx1">
                    <a:alpha val="70000"/>
                  </a:schemeClr>
                </a:solidFill>
              </a:defRPr>
            </a:lvl1pPr>
          </a:lstStyle>
          <a:p>
            <a:fld id="{1160EA64-D806-43AC-9DF2-F8C432F32B4C}" type="datetimeFigureOut">
              <a:rPr lang="en-US" dirty="0"/>
              <a:t>10/3/24</a:t>
            </a:fld>
            <a:endParaRPr lang="en-US" dirty="0"/>
          </a:p>
        </p:txBody>
      </p:sp>
      <p:sp>
        <p:nvSpPr>
          <p:cNvPr id="5" name="Footer Placeholder 4"/>
          <p:cNvSpPr>
            <a:spLocks noGrp="1"/>
          </p:cNvSpPr>
          <p:nvPr>
            <p:ph type="ftr" sz="quarter" idx="3"/>
          </p:nvPr>
        </p:nvSpPr>
        <p:spPr>
          <a:xfrm>
            <a:off x="1200150" y="4677156"/>
            <a:ext cx="4425892" cy="240030"/>
          </a:xfrm>
          <a:prstGeom prst="rect">
            <a:avLst/>
          </a:prstGeom>
        </p:spPr>
        <p:txBody>
          <a:bodyPr vert="horz" lIns="91440" tIns="45720" rIns="91440" bIns="45720" rtlCol="0" anchor="ctr"/>
          <a:lstStyle>
            <a:lvl1pPr algn="l">
              <a:defRPr sz="788">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8069192" y="4663440"/>
            <a:ext cx="274320" cy="274320"/>
          </a:xfrm>
          <a:prstGeom prst="ellipse">
            <a:avLst/>
          </a:prstGeom>
          <a:solidFill>
            <a:srgbClr val="1D1D1D">
              <a:alpha val="70000"/>
            </a:srgbClr>
          </a:solidFill>
        </p:spPr>
        <p:txBody>
          <a:bodyPr vert="horz" lIns="18288" tIns="45720" rIns="18288" bIns="45720" rtlCol="0" anchor="ctr">
            <a:noAutofit/>
          </a:bodyPr>
          <a:lstStyle>
            <a:lvl1pPr algn="ctr">
              <a:defRPr sz="825" spc="0" baseline="0">
                <a:solidFill>
                  <a:srgbClr val="FFFFFF"/>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18755349"/>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Lst>
  <p:hf sldNum="0" hdr="0" ftr="0" dt="0"/>
  <p:txStyles>
    <p:titleStyle>
      <a:lvl1pPr algn="ctr" defTabSz="685800" rtl="0" eaLnBrk="1" latinLnBrk="0" hangingPunct="1">
        <a:lnSpc>
          <a:spcPct val="90000"/>
        </a:lnSpc>
        <a:spcBef>
          <a:spcPct val="0"/>
        </a:spcBef>
        <a:buNone/>
        <a:defRPr sz="2100" kern="1200" cap="all" spc="150" baseline="0">
          <a:solidFill>
            <a:srgbClr val="262626"/>
          </a:solidFill>
          <a:latin typeface="+mj-lt"/>
          <a:ea typeface="+mj-ea"/>
          <a:cs typeface="+mj-cs"/>
        </a:defRPr>
      </a:lvl1pPr>
    </p:titleStyle>
    <p:bodyStyle>
      <a:lvl1pPr marL="171450" indent="-171450" algn="l" defTabSz="685800" rtl="0" eaLnBrk="1" latinLnBrk="0" hangingPunct="1">
        <a:lnSpc>
          <a:spcPct val="100000"/>
        </a:lnSpc>
        <a:spcBef>
          <a:spcPts val="750"/>
        </a:spcBef>
        <a:buClr>
          <a:schemeClr val="accent2"/>
        </a:buClr>
        <a:buFont typeface="Arial" panose="020B0604020202020204" pitchFamily="34" charset="0"/>
        <a:buChar char="•"/>
        <a:defRPr sz="1350" kern="1200">
          <a:solidFill>
            <a:schemeClr val="tx1">
              <a:lumMod val="85000"/>
              <a:lumOff val="15000"/>
            </a:schemeClr>
          </a:solidFill>
          <a:latin typeface="+mn-lt"/>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5pPr>
      <a:lvl6pPr marL="984647"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323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412081"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14.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4.xml"/><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14.xml"/><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datasets/matthieugimbert/french-bakery-daily-sales" TargetMode="External"/><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ctrTitle"/>
          </p:nvPr>
        </p:nvSpPr>
        <p:spPr>
          <a:xfrm>
            <a:off x="2864600" y="1247950"/>
            <a:ext cx="3322500" cy="15843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2600" dirty="0"/>
              <a:t> Bakery Revenue Time Series Analysis</a:t>
            </a:r>
            <a:endParaRPr sz="2600" dirty="0"/>
          </a:p>
          <a:p>
            <a:pPr marL="0" lvl="0" indent="0" algn="l" rtl="0">
              <a:spcBef>
                <a:spcPts val="0"/>
              </a:spcBef>
              <a:spcAft>
                <a:spcPts val="0"/>
              </a:spcAft>
              <a:buNone/>
            </a:pPr>
            <a:endParaRPr sz="2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5"/>
          <p:cNvSpPr txBox="1">
            <a:spLocks noGrp="1"/>
          </p:cNvSpPr>
          <p:nvPr>
            <p:ph type="title"/>
          </p:nvPr>
        </p:nvSpPr>
        <p:spPr>
          <a:xfrm>
            <a:off x="1049175" y="2366275"/>
            <a:ext cx="68835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Univariate Time Series Analysis - SAS STUDIO</a:t>
            </a:r>
            <a:endParaRPr/>
          </a:p>
        </p:txBody>
      </p:sp>
      <p:sp>
        <p:nvSpPr>
          <p:cNvPr id="154" name="Google Shape;154;p25"/>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6"/>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Autocorrelation</a:t>
            </a:r>
            <a:endParaRPr/>
          </a:p>
        </p:txBody>
      </p:sp>
      <p:pic>
        <p:nvPicPr>
          <p:cNvPr id="160" name="Google Shape;160;p26"/>
          <p:cNvPicPr preferRelativeResize="0"/>
          <p:nvPr/>
        </p:nvPicPr>
        <p:blipFill>
          <a:blip r:embed="rId3">
            <a:alphaModFix/>
          </a:blip>
          <a:stretch>
            <a:fillRect/>
          </a:stretch>
        </p:blipFill>
        <p:spPr>
          <a:xfrm>
            <a:off x="4677850" y="1028450"/>
            <a:ext cx="3758724" cy="2831950"/>
          </a:xfrm>
          <a:prstGeom prst="rect">
            <a:avLst/>
          </a:prstGeom>
          <a:noFill/>
          <a:ln>
            <a:noFill/>
          </a:ln>
        </p:spPr>
      </p:pic>
      <p:sp>
        <p:nvSpPr>
          <p:cNvPr id="161" name="Google Shape;161;p26"/>
          <p:cNvSpPr txBox="1"/>
          <p:nvPr/>
        </p:nvSpPr>
        <p:spPr>
          <a:xfrm>
            <a:off x="311700" y="4046675"/>
            <a:ext cx="8590500" cy="42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000">
                <a:latin typeface="Montserrat"/>
                <a:ea typeface="Montserrat"/>
                <a:cs typeface="Montserrat"/>
                <a:sym typeface="Montserrat"/>
              </a:rPr>
              <a:t>From the Autocorrelation Function (ACF) graph, we can derive that the first bar is at y-axis of 1.0, this means that the revenue on a given day is correlated with itself at once, indicating a full correlation. However after lag 0, the values are close to 0, depicting that there is a low predictive power and there is almost no relationship.</a:t>
            </a:r>
            <a:endParaRPr sz="1800">
              <a:solidFill>
                <a:schemeClr val="dk2"/>
              </a:solidFill>
              <a:latin typeface="Lato"/>
              <a:ea typeface="Lato"/>
              <a:cs typeface="Lato"/>
              <a:sym typeface="Lato"/>
            </a:endParaRPr>
          </a:p>
        </p:txBody>
      </p:sp>
      <p:pic>
        <p:nvPicPr>
          <p:cNvPr id="162" name="Google Shape;162;p26"/>
          <p:cNvPicPr preferRelativeResize="0"/>
          <p:nvPr/>
        </p:nvPicPr>
        <p:blipFill>
          <a:blip r:embed="rId4">
            <a:alphaModFix/>
          </a:blip>
          <a:stretch>
            <a:fillRect/>
          </a:stretch>
        </p:blipFill>
        <p:spPr>
          <a:xfrm>
            <a:off x="461225" y="1034300"/>
            <a:ext cx="3758737" cy="2820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7"/>
          <p:cNvSpPr txBox="1">
            <a:spLocks noGrp="1"/>
          </p:cNvSpPr>
          <p:nvPr>
            <p:ph type="title"/>
          </p:nvPr>
        </p:nvSpPr>
        <p:spPr>
          <a:xfrm>
            <a:off x="1049175" y="2366275"/>
            <a:ext cx="68835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 Series Exploration - SAS STUDIO</a:t>
            </a:r>
            <a:endParaRPr/>
          </a:p>
        </p:txBody>
      </p:sp>
      <p:sp>
        <p:nvSpPr>
          <p:cNvPr id="168" name="Google Shape;168;p27"/>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06</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8"/>
          <p:cNvPicPr preferRelativeResize="0"/>
          <p:nvPr/>
        </p:nvPicPr>
        <p:blipFill>
          <a:blip r:embed="rId3">
            <a:alphaModFix/>
          </a:blip>
          <a:stretch>
            <a:fillRect/>
          </a:stretch>
        </p:blipFill>
        <p:spPr>
          <a:xfrm>
            <a:off x="65300" y="181713"/>
            <a:ext cx="4680549" cy="4588375"/>
          </a:xfrm>
          <a:prstGeom prst="rect">
            <a:avLst/>
          </a:prstGeom>
          <a:noFill/>
          <a:ln>
            <a:noFill/>
          </a:ln>
        </p:spPr>
      </p:pic>
      <p:pic>
        <p:nvPicPr>
          <p:cNvPr id="174" name="Google Shape;174;p28"/>
          <p:cNvPicPr preferRelativeResize="0"/>
          <p:nvPr/>
        </p:nvPicPr>
        <p:blipFill>
          <a:blip r:embed="rId4">
            <a:alphaModFix/>
          </a:blip>
          <a:stretch>
            <a:fillRect/>
          </a:stretch>
        </p:blipFill>
        <p:spPr>
          <a:xfrm>
            <a:off x="5000349" y="181713"/>
            <a:ext cx="3874702" cy="2856819"/>
          </a:xfrm>
          <a:prstGeom prst="rect">
            <a:avLst/>
          </a:prstGeom>
          <a:noFill/>
          <a:ln>
            <a:noFill/>
          </a:ln>
        </p:spPr>
      </p:pic>
      <p:sp>
        <p:nvSpPr>
          <p:cNvPr id="175" name="Google Shape;175;p28"/>
          <p:cNvSpPr txBox="1"/>
          <p:nvPr/>
        </p:nvSpPr>
        <p:spPr>
          <a:xfrm>
            <a:off x="5000350" y="3216025"/>
            <a:ext cx="4035900" cy="162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000">
                <a:latin typeface="Montserrat"/>
                <a:ea typeface="Montserrat"/>
                <a:cs typeface="Montserrat"/>
                <a:sym typeface="Montserrat"/>
              </a:rPr>
              <a:t>The series values graph shows the correlation between a time series and a lagged version of itself, where the data on one day is predictive on the data of the next day/time interval. Since the data points on the series values are on the same range, it suggests that the series do not have strong dependencies on its past values, signifying weak autocorrelation. This is further supported by the ACF graph that indicates low predictive power after lag 0, as values are close to 0. </a:t>
            </a:r>
            <a:endParaRPr sz="1800">
              <a:solidFill>
                <a:schemeClr val="dk2"/>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9"/>
          <p:cNvSpPr txBox="1">
            <a:spLocks noGrp="1"/>
          </p:cNvSpPr>
          <p:nvPr>
            <p:ph type="title"/>
          </p:nvPr>
        </p:nvSpPr>
        <p:spPr>
          <a:xfrm>
            <a:off x="451200" y="2441350"/>
            <a:ext cx="82416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MultiVariate Linear Regression - SAS STUDIO</a:t>
            </a:r>
            <a:endParaRPr/>
          </a:p>
        </p:txBody>
      </p:sp>
      <p:sp>
        <p:nvSpPr>
          <p:cNvPr id="181" name="Google Shape;181;p29"/>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07</a:t>
            </a:r>
            <a:endParaRPr/>
          </a:p>
        </p:txBody>
      </p:sp>
      <p:sp>
        <p:nvSpPr>
          <p:cNvPr id="182" name="Google Shape;182;p29"/>
          <p:cNvSpPr txBox="1"/>
          <p:nvPr/>
        </p:nvSpPr>
        <p:spPr>
          <a:xfrm>
            <a:off x="2126250" y="4269975"/>
            <a:ext cx="4891500" cy="46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Montserrat"/>
                <a:ea typeface="Montserrat"/>
                <a:cs typeface="Montserrat"/>
                <a:sym typeface="Montserrat"/>
              </a:rPr>
              <a:t>*Regression equations omitted due to large number of variables</a:t>
            </a:r>
            <a:endParaRPr sz="1200">
              <a:solidFill>
                <a:schemeClr val="dk2"/>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0"/>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Linear Regression Model 1 in SAS Studio </a:t>
            </a:r>
            <a:endParaRPr/>
          </a:p>
        </p:txBody>
      </p:sp>
      <p:pic>
        <p:nvPicPr>
          <p:cNvPr id="188" name="Google Shape;188;p30"/>
          <p:cNvPicPr preferRelativeResize="0"/>
          <p:nvPr/>
        </p:nvPicPr>
        <p:blipFill>
          <a:blip r:embed="rId3">
            <a:alphaModFix/>
          </a:blip>
          <a:stretch>
            <a:fillRect/>
          </a:stretch>
        </p:blipFill>
        <p:spPr>
          <a:xfrm>
            <a:off x="434999" y="1108800"/>
            <a:ext cx="2096250" cy="3721549"/>
          </a:xfrm>
          <a:prstGeom prst="rect">
            <a:avLst/>
          </a:prstGeom>
          <a:noFill/>
          <a:ln>
            <a:noFill/>
          </a:ln>
        </p:spPr>
      </p:pic>
      <p:pic>
        <p:nvPicPr>
          <p:cNvPr id="189" name="Google Shape;189;p30"/>
          <p:cNvPicPr preferRelativeResize="0"/>
          <p:nvPr/>
        </p:nvPicPr>
        <p:blipFill>
          <a:blip r:embed="rId4">
            <a:alphaModFix/>
          </a:blip>
          <a:stretch>
            <a:fillRect/>
          </a:stretch>
        </p:blipFill>
        <p:spPr>
          <a:xfrm>
            <a:off x="2576497" y="2084975"/>
            <a:ext cx="3528300" cy="2692450"/>
          </a:xfrm>
          <a:prstGeom prst="rect">
            <a:avLst/>
          </a:prstGeom>
          <a:noFill/>
          <a:ln>
            <a:noFill/>
          </a:ln>
        </p:spPr>
      </p:pic>
      <p:sp>
        <p:nvSpPr>
          <p:cNvPr id="190" name="Google Shape;190;p30"/>
          <p:cNvSpPr txBox="1"/>
          <p:nvPr/>
        </p:nvSpPr>
        <p:spPr>
          <a:xfrm>
            <a:off x="6447700" y="1020150"/>
            <a:ext cx="2096400" cy="310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2"/>
                </a:solidFill>
                <a:latin typeface="Montserrat"/>
                <a:ea typeface="Montserrat"/>
                <a:cs typeface="Montserrat"/>
                <a:sym typeface="Montserrat"/>
              </a:rPr>
              <a:t>This model incorporates six categorical variables and one continuous variable (Quantity Sold on the day). We leveraged various time periods (Year, Month, Day) and times of day (Morning, Afternoon, Evening) to evaluate the significance of when orders were placed on total revenue.</a:t>
            </a:r>
            <a:endParaRPr sz="1100">
              <a:solidFill>
                <a:schemeClr val="dk2"/>
              </a:solidFill>
              <a:latin typeface="Montserrat"/>
              <a:ea typeface="Montserrat"/>
              <a:cs typeface="Montserrat"/>
              <a:sym typeface="Montserrat"/>
            </a:endParaRPr>
          </a:p>
          <a:p>
            <a:pPr marL="0" lvl="0" indent="0" algn="l" rtl="0">
              <a:spcBef>
                <a:spcPts val="0"/>
              </a:spcBef>
              <a:spcAft>
                <a:spcPts val="0"/>
              </a:spcAft>
              <a:buNone/>
            </a:pPr>
            <a:endParaRPr sz="1100">
              <a:solidFill>
                <a:schemeClr val="dk2"/>
              </a:solidFill>
              <a:latin typeface="Montserrat"/>
              <a:ea typeface="Montserrat"/>
              <a:cs typeface="Montserrat"/>
              <a:sym typeface="Montserrat"/>
            </a:endParaRPr>
          </a:p>
          <a:p>
            <a:pPr marL="0" lvl="0" indent="0" algn="l" rtl="0">
              <a:spcBef>
                <a:spcPts val="0"/>
              </a:spcBef>
              <a:spcAft>
                <a:spcPts val="0"/>
              </a:spcAft>
              <a:buNone/>
            </a:pPr>
            <a:r>
              <a:rPr lang="en" sz="1100">
                <a:solidFill>
                  <a:schemeClr val="dk2"/>
                </a:solidFill>
                <a:latin typeface="Montserrat"/>
                <a:ea typeface="Montserrat"/>
                <a:cs typeface="Montserrat"/>
                <a:sym typeface="Montserrat"/>
              </a:rPr>
              <a:t>R-Square = 0.9986</a:t>
            </a:r>
            <a:endParaRPr sz="1100">
              <a:solidFill>
                <a:schemeClr val="dk2"/>
              </a:solidFill>
              <a:latin typeface="Montserrat"/>
              <a:ea typeface="Montserrat"/>
              <a:cs typeface="Montserrat"/>
              <a:sym typeface="Montserrat"/>
            </a:endParaRPr>
          </a:p>
          <a:p>
            <a:pPr marL="0" lvl="0" indent="0" algn="l" rtl="0">
              <a:spcBef>
                <a:spcPts val="0"/>
              </a:spcBef>
              <a:spcAft>
                <a:spcPts val="0"/>
              </a:spcAft>
              <a:buNone/>
            </a:pPr>
            <a:r>
              <a:rPr lang="en" sz="1100">
                <a:solidFill>
                  <a:schemeClr val="dk2"/>
                </a:solidFill>
                <a:latin typeface="Montserrat"/>
                <a:ea typeface="Montserrat"/>
                <a:cs typeface="Montserrat"/>
                <a:sym typeface="Montserrat"/>
              </a:rPr>
              <a:t>Adj R-Sq = 0.9986</a:t>
            </a:r>
            <a:endParaRPr sz="1100">
              <a:solidFill>
                <a:schemeClr val="dk2"/>
              </a:solidFill>
              <a:latin typeface="Montserrat"/>
              <a:ea typeface="Montserrat"/>
              <a:cs typeface="Montserrat"/>
              <a:sym typeface="Montserrat"/>
            </a:endParaRPr>
          </a:p>
        </p:txBody>
      </p:sp>
      <p:sp>
        <p:nvSpPr>
          <p:cNvPr id="191" name="Google Shape;191;p30"/>
          <p:cNvSpPr txBox="1"/>
          <p:nvPr/>
        </p:nvSpPr>
        <p:spPr>
          <a:xfrm>
            <a:off x="2758225" y="1246450"/>
            <a:ext cx="3183600" cy="68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Dependent Variable - Total Revenue</a:t>
            </a:r>
            <a:endParaRPr>
              <a:solidFill>
                <a:schemeClr val="dk2"/>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1"/>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Linear Regression Model 1 in SAS Studio </a:t>
            </a:r>
            <a:endParaRPr/>
          </a:p>
        </p:txBody>
      </p:sp>
      <p:pic>
        <p:nvPicPr>
          <p:cNvPr id="197" name="Google Shape;197;p31"/>
          <p:cNvPicPr preferRelativeResize="0"/>
          <p:nvPr/>
        </p:nvPicPr>
        <p:blipFill rotWithShape="1">
          <a:blip r:embed="rId3">
            <a:alphaModFix/>
          </a:blip>
          <a:srcRect/>
          <a:stretch/>
        </p:blipFill>
        <p:spPr>
          <a:xfrm>
            <a:off x="152400" y="1169850"/>
            <a:ext cx="4427349" cy="3821250"/>
          </a:xfrm>
          <a:prstGeom prst="rect">
            <a:avLst/>
          </a:prstGeom>
          <a:noFill/>
          <a:ln>
            <a:noFill/>
          </a:ln>
        </p:spPr>
      </p:pic>
      <p:pic>
        <p:nvPicPr>
          <p:cNvPr id="198" name="Google Shape;198;p31"/>
          <p:cNvPicPr preferRelativeResize="0"/>
          <p:nvPr/>
        </p:nvPicPr>
        <p:blipFill>
          <a:blip r:embed="rId4">
            <a:alphaModFix/>
          </a:blip>
          <a:stretch>
            <a:fillRect/>
          </a:stretch>
        </p:blipFill>
        <p:spPr>
          <a:xfrm>
            <a:off x="4732149" y="1169850"/>
            <a:ext cx="3832936" cy="3821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2"/>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Linear Regression Model 2 in SAS Studio </a:t>
            </a:r>
            <a:endParaRPr/>
          </a:p>
        </p:txBody>
      </p:sp>
      <p:pic>
        <p:nvPicPr>
          <p:cNvPr id="204" name="Google Shape;204;p32"/>
          <p:cNvPicPr preferRelativeResize="0"/>
          <p:nvPr/>
        </p:nvPicPr>
        <p:blipFill>
          <a:blip r:embed="rId3">
            <a:alphaModFix/>
          </a:blip>
          <a:stretch>
            <a:fillRect/>
          </a:stretch>
        </p:blipFill>
        <p:spPr>
          <a:xfrm>
            <a:off x="2700195" y="2571745"/>
            <a:ext cx="3144725" cy="2146025"/>
          </a:xfrm>
          <a:prstGeom prst="rect">
            <a:avLst/>
          </a:prstGeom>
          <a:noFill/>
          <a:ln>
            <a:noFill/>
          </a:ln>
        </p:spPr>
      </p:pic>
      <p:pic>
        <p:nvPicPr>
          <p:cNvPr id="205" name="Google Shape;205;p32"/>
          <p:cNvPicPr preferRelativeResize="0"/>
          <p:nvPr/>
        </p:nvPicPr>
        <p:blipFill>
          <a:blip r:embed="rId4">
            <a:alphaModFix/>
          </a:blip>
          <a:stretch>
            <a:fillRect/>
          </a:stretch>
        </p:blipFill>
        <p:spPr>
          <a:xfrm>
            <a:off x="429600" y="1131350"/>
            <a:ext cx="2123550" cy="3636400"/>
          </a:xfrm>
          <a:prstGeom prst="rect">
            <a:avLst/>
          </a:prstGeom>
          <a:noFill/>
          <a:ln>
            <a:noFill/>
          </a:ln>
        </p:spPr>
      </p:pic>
      <p:sp>
        <p:nvSpPr>
          <p:cNvPr id="206" name="Google Shape;206;p32"/>
          <p:cNvSpPr txBox="1"/>
          <p:nvPr/>
        </p:nvSpPr>
        <p:spPr>
          <a:xfrm>
            <a:off x="6459625" y="1108800"/>
            <a:ext cx="2096400" cy="310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2"/>
                </a:solidFill>
                <a:latin typeface="Montserrat"/>
                <a:ea typeface="Montserrat"/>
                <a:cs typeface="Montserrat"/>
                <a:sym typeface="Montserrat"/>
              </a:rPr>
              <a:t>This model comprises six categorical variables and one continuous variable (Quantity Sold One Day Before). We employed different time periods (Year, Month, Day) and times of day (Morning, Afternoon, Evening) to evaluate the significance of order placement timing on total revenue.</a:t>
            </a:r>
            <a:endParaRPr sz="1100">
              <a:solidFill>
                <a:schemeClr val="dk2"/>
              </a:solidFill>
              <a:latin typeface="Montserrat"/>
              <a:ea typeface="Montserrat"/>
              <a:cs typeface="Montserrat"/>
              <a:sym typeface="Montserrat"/>
            </a:endParaRPr>
          </a:p>
          <a:p>
            <a:pPr marL="0" lvl="0" indent="0" algn="l" rtl="0">
              <a:spcBef>
                <a:spcPts val="0"/>
              </a:spcBef>
              <a:spcAft>
                <a:spcPts val="0"/>
              </a:spcAft>
              <a:buNone/>
            </a:pPr>
            <a:endParaRPr sz="1100">
              <a:solidFill>
                <a:schemeClr val="dk2"/>
              </a:solidFill>
              <a:latin typeface="Montserrat"/>
              <a:ea typeface="Montserrat"/>
              <a:cs typeface="Montserrat"/>
              <a:sym typeface="Montserrat"/>
            </a:endParaRPr>
          </a:p>
          <a:p>
            <a:pPr marL="0" lvl="0" indent="0" algn="l" rtl="0">
              <a:spcBef>
                <a:spcPts val="0"/>
              </a:spcBef>
              <a:spcAft>
                <a:spcPts val="0"/>
              </a:spcAft>
              <a:buNone/>
            </a:pPr>
            <a:r>
              <a:rPr lang="en" sz="1100">
                <a:solidFill>
                  <a:schemeClr val="dk2"/>
                </a:solidFill>
                <a:latin typeface="Montserrat"/>
                <a:ea typeface="Montserrat"/>
                <a:cs typeface="Montserrat"/>
                <a:sym typeface="Montserrat"/>
              </a:rPr>
              <a:t>R-Square = 0.0145</a:t>
            </a:r>
            <a:endParaRPr sz="1100">
              <a:solidFill>
                <a:schemeClr val="dk2"/>
              </a:solidFill>
              <a:latin typeface="Montserrat"/>
              <a:ea typeface="Montserrat"/>
              <a:cs typeface="Montserrat"/>
              <a:sym typeface="Montserrat"/>
            </a:endParaRPr>
          </a:p>
          <a:p>
            <a:pPr marL="0" lvl="0" indent="0" algn="l" rtl="0">
              <a:spcBef>
                <a:spcPts val="0"/>
              </a:spcBef>
              <a:spcAft>
                <a:spcPts val="0"/>
              </a:spcAft>
              <a:buNone/>
            </a:pPr>
            <a:r>
              <a:rPr lang="en" sz="1100">
                <a:solidFill>
                  <a:schemeClr val="dk2"/>
                </a:solidFill>
                <a:latin typeface="Montserrat"/>
                <a:ea typeface="Montserrat"/>
                <a:cs typeface="Montserrat"/>
                <a:sym typeface="Montserrat"/>
              </a:rPr>
              <a:t>Adj R-Sq = 0.0139</a:t>
            </a:r>
            <a:endParaRPr sz="1100">
              <a:solidFill>
                <a:schemeClr val="dk2"/>
              </a:solidFill>
              <a:latin typeface="Montserrat"/>
              <a:ea typeface="Montserrat"/>
              <a:cs typeface="Montserrat"/>
              <a:sym typeface="Montserrat"/>
            </a:endParaRPr>
          </a:p>
        </p:txBody>
      </p:sp>
      <p:sp>
        <p:nvSpPr>
          <p:cNvPr id="207" name="Google Shape;207;p32"/>
          <p:cNvSpPr txBox="1"/>
          <p:nvPr/>
        </p:nvSpPr>
        <p:spPr>
          <a:xfrm>
            <a:off x="2758225" y="1246450"/>
            <a:ext cx="3183600" cy="68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Dependent Variable - Total Revenue</a:t>
            </a:r>
            <a:endParaRPr>
              <a:solidFill>
                <a:schemeClr val="dk2"/>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3"/>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Linear Regression Model 2 in SAS Studio </a:t>
            </a:r>
            <a:endParaRPr/>
          </a:p>
        </p:txBody>
      </p:sp>
      <p:pic>
        <p:nvPicPr>
          <p:cNvPr id="213" name="Google Shape;213;p33"/>
          <p:cNvPicPr preferRelativeResize="0"/>
          <p:nvPr/>
        </p:nvPicPr>
        <p:blipFill>
          <a:blip r:embed="rId3">
            <a:alphaModFix/>
          </a:blip>
          <a:stretch>
            <a:fillRect/>
          </a:stretch>
        </p:blipFill>
        <p:spPr>
          <a:xfrm>
            <a:off x="90150" y="1169850"/>
            <a:ext cx="4062009" cy="3821251"/>
          </a:xfrm>
          <a:prstGeom prst="rect">
            <a:avLst/>
          </a:prstGeom>
          <a:noFill/>
          <a:ln>
            <a:noFill/>
          </a:ln>
        </p:spPr>
      </p:pic>
      <p:pic>
        <p:nvPicPr>
          <p:cNvPr id="214" name="Google Shape;214;p33"/>
          <p:cNvPicPr preferRelativeResize="0"/>
          <p:nvPr/>
        </p:nvPicPr>
        <p:blipFill>
          <a:blip r:embed="rId4">
            <a:alphaModFix/>
          </a:blip>
          <a:stretch>
            <a:fillRect/>
          </a:stretch>
        </p:blipFill>
        <p:spPr>
          <a:xfrm>
            <a:off x="4366800" y="1169850"/>
            <a:ext cx="3952700" cy="38212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4"/>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Linear Regression Model 3 in SAS Studio </a:t>
            </a:r>
            <a:endParaRPr/>
          </a:p>
        </p:txBody>
      </p:sp>
      <p:pic>
        <p:nvPicPr>
          <p:cNvPr id="220" name="Google Shape;220;p34"/>
          <p:cNvPicPr preferRelativeResize="0"/>
          <p:nvPr/>
        </p:nvPicPr>
        <p:blipFill>
          <a:blip r:embed="rId3">
            <a:alphaModFix/>
          </a:blip>
          <a:stretch>
            <a:fillRect/>
          </a:stretch>
        </p:blipFill>
        <p:spPr>
          <a:xfrm>
            <a:off x="2746137" y="2594838"/>
            <a:ext cx="3620450" cy="2232825"/>
          </a:xfrm>
          <a:prstGeom prst="rect">
            <a:avLst/>
          </a:prstGeom>
          <a:noFill/>
          <a:ln>
            <a:noFill/>
          </a:ln>
        </p:spPr>
      </p:pic>
      <p:pic>
        <p:nvPicPr>
          <p:cNvPr id="221" name="Google Shape;221;p34"/>
          <p:cNvPicPr preferRelativeResize="0"/>
          <p:nvPr/>
        </p:nvPicPr>
        <p:blipFill>
          <a:blip r:embed="rId4">
            <a:alphaModFix/>
          </a:blip>
          <a:stretch>
            <a:fillRect/>
          </a:stretch>
        </p:blipFill>
        <p:spPr>
          <a:xfrm>
            <a:off x="436900" y="1116300"/>
            <a:ext cx="2216200" cy="3711351"/>
          </a:xfrm>
          <a:prstGeom prst="rect">
            <a:avLst/>
          </a:prstGeom>
          <a:noFill/>
          <a:ln>
            <a:noFill/>
          </a:ln>
        </p:spPr>
      </p:pic>
      <p:sp>
        <p:nvSpPr>
          <p:cNvPr id="222" name="Google Shape;222;p34"/>
          <p:cNvSpPr txBox="1"/>
          <p:nvPr/>
        </p:nvSpPr>
        <p:spPr>
          <a:xfrm>
            <a:off x="6459625" y="1108800"/>
            <a:ext cx="2096400" cy="310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2"/>
                </a:solidFill>
                <a:latin typeface="Montserrat"/>
                <a:ea typeface="Montserrat"/>
                <a:cs typeface="Montserrat"/>
                <a:sym typeface="Montserrat"/>
              </a:rPr>
              <a:t>This model incorporates six categorical variables and one continuous variable (Quantity One Week Before). We utilized various time periods (Year, Month, Day) and times of day (Morning, Afternoon, Evening) to evaluate the significance of order placement timing on total revenue.</a:t>
            </a:r>
            <a:endParaRPr sz="1100">
              <a:solidFill>
                <a:schemeClr val="dk2"/>
              </a:solidFill>
              <a:latin typeface="Montserrat"/>
              <a:ea typeface="Montserrat"/>
              <a:cs typeface="Montserrat"/>
              <a:sym typeface="Montserrat"/>
            </a:endParaRPr>
          </a:p>
          <a:p>
            <a:pPr marL="0" lvl="0" indent="0" algn="l" rtl="0">
              <a:spcBef>
                <a:spcPts val="0"/>
              </a:spcBef>
              <a:spcAft>
                <a:spcPts val="0"/>
              </a:spcAft>
              <a:buNone/>
            </a:pPr>
            <a:endParaRPr sz="1100">
              <a:solidFill>
                <a:schemeClr val="dk2"/>
              </a:solidFill>
              <a:latin typeface="Montserrat"/>
              <a:ea typeface="Montserrat"/>
              <a:cs typeface="Montserrat"/>
              <a:sym typeface="Montserrat"/>
            </a:endParaRPr>
          </a:p>
          <a:p>
            <a:pPr marL="0" lvl="0" indent="0" algn="l" rtl="0">
              <a:spcBef>
                <a:spcPts val="0"/>
              </a:spcBef>
              <a:spcAft>
                <a:spcPts val="0"/>
              </a:spcAft>
              <a:buNone/>
            </a:pPr>
            <a:r>
              <a:rPr lang="en" sz="1100">
                <a:solidFill>
                  <a:schemeClr val="dk2"/>
                </a:solidFill>
                <a:latin typeface="Montserrat"/>
                <a:ea typeface="Montserrat"/>
                <a:cs typeface="Montserrat"/>
                <a:sym typeface="Montserrat"/>
              </a:rPr>
              <a:t>R-Square = 0.0148</a:t>
            </a:r>
            <a:endParaRPr sz="1100">
              <a:solidFill>
                <a:schemeClr val="dk2"/>
              </a:solidFill>
              <a:latin typeface="Montserrat"/>
              <a:ea typeface="Montserrat"/>
              <a:cs typeface="Montserrat"/>
              <a:sym typeface="Montserrat"/>
            </a:endParaRPr>
          </a:p>
          <a:p>
            <a:pPr marL="0" lvl="0" indent="0" algn="l" rtl="0">
              <a:spcBef>
                <a:spcPts val="0"/>
              </a:spcBef>
              <a:spcAft>
                <a:spcPts val="0"/>
              </a:spcAft>
              <a:buNone/>
            </a:pPr>
            <a:r>
              <a:rPr lang="en" sz="1100">
                <a:solidFill>
                  <a:schemeClr val="dk2"/>
                </a:solidFill>
                <a:latin typeface="Montserrat"/>
                <a:ea typeface="Montserrat"/>
                <a:cs typeface="Montserrat"/>
                <a:sym typeface="Montserrat"/>
              </a:rPr>
              <a:t>Adj R-Sq = 0.0141</a:t>
            </a:r>
            <a:endParaRPr sz="1100">
              <a:solidFill>
                <a:schemeClr val="dk2"/>
              </a:solidFill>
              <a:latin typeface="Montserrat"/>
              <a:ea typeface="Montserrat"/>
              <a:cs typeface="Montserrat"/>
              <a:sym typeface="Montserrat"/>
            </a:endParaRPr>
          </a:p>
        </p:txBody>
      </p:sp>
      <p:sp>
        <p:nvSpPr>
          <p:cNvPr id="223" name="Google Shape;223;p34"/>
          <p:cNvSpPr txBox="1"/>
          <p:nvPr/>
        </p:nvSpPr>
        <p:spPr>
          <a:xfrm>
            <a:off x="2758225" y="1246450"/>
            <a:ext cx="3183600" cy="68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Montserrat"/>
                <a:ea typeface="Montserrat"/>
                <a:cs typeface="Montserrat"/>
                <a:sym typeface="Montserrat"/>
              </a:rPr>
              <a:t>Dependent Variable - Total Revenue</a:t>
            </a:r>
            <a:endParaRPr>
              <a:solidFill>
                <a:schemeClr val="dk2"/>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1032125" y="2025075"/>
            <a:ext cx="68835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Business Goal</a:t>
            </a:r>
            <a:endParaRPr/>
          </a:p>
        </p:txBody>
      </p:sp>
      <p:sp>
        <p:nvSpPr>
          <p:cNvPr id="91" name="Google Shape;91;p17"/>
          <p:cNvSpPr txBox="1">
            <a:spLocks noGrp="1"/>
          </p:cNvSpPr>
          <p:nvPr>
            <p:ph type="title" idx="2"/>
          </p:nvPr>
        </p:nvSpPr>
        <p:spPr>
          <a:xfrm>
            <a:off x="1130250" y="3098700"/>
            <a:ext cx="68835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i="1"/>
              <a:t>Forecasting future Traditional Baguette sales by conducting time series analysis on historical daily sales</a:t>
            </a:r>
            <a:endParaRPr sz="1600" i="1"/>
          </a:p>
        </p:txBody>
      </p:sp>
      <p:sp>
        <p:nvSpPr>
          <p:cNvPr id="90" name="Google Shape;90;p17"/>
          <p:cNvSpPr txBox="1">
            <a:spLocks noGrp="1"/>
          </p:cNvSpPr>
          <p:nvPr>
            <p:ph type="title" idx="4294967295"/>
          </p:nvPr>
        </p:nvSpPr>
        <p:spPr>
          <a:xfrm>
            <a:off x="0" y="938213"/>
            <a:ext cx="1651000" cy="97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5"/>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Linear Regression Model 3 in SAS Studio </a:t>
            </a:r>
            <a:endParaRPr/>
          </a:p>
        </p:txBody>
      </p:sp>
      <p:pic>
        <p:nvPicPr>
          <p:cNvPr id="229" name="Google Shape;229;p35"/>
          <p:cNvPicPr preferRelativeResize="0"/>
          <p:nvPr/>
        </p:nvPicPr>
        <p:blipFill>
          <a:blip r:embed="rId3">
            <a:alphaModFix/>
          </a:blip>
          <a:stretch>
            <a:fillRect/>
          </a:stretch>
        </p:blipFill>
        <p:spPr>
          <a:xfrm>
            <a:off x="272157" y="1169850"/>
            <a:ext cx="3845086" cy="3821251"/>
          </a:xfrm>
          <a:prstGeom prst="rect">
            <a:avLst/>
          </a:prstGeom>
          <a:noFill/>
          <a:ln>
            <a:noFill/>
          </a:ln>
        </p:spPr>
      </p:pic>
      <p:pic>
        <p:nvPicPr>
          <p:cNvPr id="230" name="Google Shape;230;p35"/>
          <p:cNvPicPr preferRelativeResize="0"/>
          <p:nvPr/>
        </p:nvPicPr>
        <p:blipFill>
          <a:blip r:embed="rId4">
            <a:alphaModFix/>
          </a:blip>
          <a:stretch>
            <a:fillRect/>
          </a:stretch>
        </p:blipFill>
        <p:spPr>
          <a:xfrm>
            <a:off x="4260913" y="1169850"/>
            <a:ext cx="3886932" cy="38212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6"/>
          <p:cNvSpPr txBox="1">
            <a:spLocks noGrp="1"/>
          </p:cNvSpPr>
          <p:nvPr>
            <p:ph type="title"/>
          </p:nvPr>
        </p:nvSpPr>
        <p:spPr>
          <a:xfrm>
            <a:off x="1049175" y="2366275"/>
            <a:ext cx="68835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p:txBody>
      </p:sp>
      <p:sp>
        <p:nvSpPr>
          <p:cNvPr id="236" name="Google Shape;236;p36"/>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08</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7"/>
          <p:cNvSpPr txBox="1"/>
          <p:nvPr/>
        </p:nvSpPr>
        <p:spPr>
          <a:xfrm>
            <a:off x="418500" y="2073150"/>
            <a:ext cx="3837900" cy="99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solidFill>
                  <a:srgbClr val="000000"/>
                </a:solidFill>
                <a:latin typeface="Montserrat"/>
                <a:ea typeface="Montserrat"/>
                <a:cs typeface="Montserrat"/>
                <a:sym typeface="Montserrat"/>
              </a:rPr>
              <a:t>Conclusion #</a:t>
            </a:r>
            <a:r>
              <a:rPr lang="en" sz="1300" b="1">
                <a:latin typeface="Montserrat"/>
                <a:ea typeface="Montserrat"/>
                <a:cs typeface="Montserrat"/>
                <a:sym typeface="Montserrat"/>
              </a:rPr>
              <a:t>2</a:t>
            </a:r>
            <a:endParaRPr sz="1300" b="1">
              <a:latin typeface="Montserrat"/>
              <a:ea typeface="Montserrat"/>
              <a:cs typeface="Montserrat"/>
              <a:sym typeface="Montserrat"/>
            </a:endParaRPr>
          </a:p>
          <a:p>
            <a:pPr marL="0" lvl="0" indent="0" algn="l" rtl="0">
              <a:lnSpc>
                <a:spcPct val="115000"/>
              </a:lnSpc>
              <a:spcBef>
                <a:spcPts val="1200"/>
              </a:spcBef>
              <a:spcAft>
                <a:spcPts val="1200"/>
              </a:spcAft>
              <a:buNone/>
            </a:pPr>
            <a:r>
              <a:rPr lang="en" sz="1100">
                <a:latin typeface="Montserrat"/>
                <a:ea typeface="Montserrat"/>
                <a:cs typeface="Montserrat"/>
                <a:sym typeface="Montserrat"/>
              </a:rPr>
              <a:t>We've noticed distinct patterns of exceeding the upper control limit, particularly in May and December. These spikes coincide with major events like college graduations and the Christmas holiday season. Traditional Baguettes tend to be a popular choice during these times, leading to increased revenue levels.</a:t>
            </a:r>
            <a:endParaRPr sz="1100">
              <a:solidFill>
                <a:srgbClr val="000000"/>
              </a:solidFill>
              <a:latin typeface="Montserrat"/>
              <a:ea typeface="Montserrat"/>
              <a:cs typeface="Montserrat"/>
              <a:sym typeface="Montserrat"/>
            </a:endParaRPr>
          </a:p>
        </p:txBody>
      </p:sp>
      <p:sp>
        <p:nvSpPr>
          <p:cNvPr id="242" name="Google Shape;242;p37"/>
          <p:cNvSpPr txBox="1"/>
          <p:nvPr/>
        </p:nvSpPr>
        <p:spPr>
          <a:xfrm>
            <a:off x="418500" y="140950"/>
            <a:ext cx="3837900" cy="99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solidFill>
                  <a:srgbClr val="000000"/>
                </a:solidFill>
                <a:latin typeface="Montserrat"/>
                <a:ea typeface="Montserrat"/>
                <a:cs typeface="Montserrat"/>
                <a:sym typeface="Montserrat"/>
              </a:rPr>
              <a:t>Conclusion #1</a:t>
            </a:r>
            <a:endParaRPr sz="1300" b="1">
              <a:solidFill>
                <a:srgbClr val="000000"/>
              </a:solidFill>
              <a:latin typeface="Montserrat"/>
              <a:ea typeface="Montserrat"/>
              <a:cs typeface="Montserrat"/>
              <a:sym typeface="Montserrat"/>
            </a:endParaRPr>
          </a:p>
          <a:p>
            <a:pPr marL="0" lvl="0" indent="0" algn="l" rtl="0">
              <a:lnSpc>
                <a:spcPct val="115000"/>
              </a:lnSpc>
              <a:spcBef>
                <a:spcPts val="1200"/>
              </a:spcBef>
              <a:spcAft>
                <a:spcPts val="1200"/>
              </a:spcAft>
              <a:buNone/>
            </a:pPr>
            <a:r>
              <a:rPr lang="en" sz="1100">
                <a:latin typeface="Montserrat"/>
                <a:ea typeface="Montserrat"/>
                <a:cs typeface="Montserrat"/>
                <a:sym typeface="Montserrat"/>
              </a:rPr>
              <a:t>The significant fluctuations in daily total revenue highlight the need for a deeper investigation into the underlying reasons behind such volatility at the bakery. This investigation could entail examining factors such as foot traffic at the store or promotions held, which may not be captured within our dataset.</a:t>
            </a:r>
            <a:endParaRPr sz="1100">
              <a:solidFill>
                <a:srgbClr val="000000"/>
              </a:solidFill>
              <a:latin typeface="Montserrat"/>
              <a:ea typeface="Montserrat"/>
              <a:cs typeface="Montserrat"/>
              <a:sym typeface="Montserrat"/>
            </a:endParaRPr>
          </a:p>
        </p:txBody>
      </p:sp>
      <p:sp>
        <p:nvSpPr>
          <p:cNvPr id="243" name="Google Shape;243;p37"/>
          <p:cNvSpPr txBox="1"/>
          <p:nvPr/>
        </p:nvSpPr>
        <p:spPr>
          <a:xfrm>
            <a:off x="4320050" y="2073150"/>
            <a:ext cx="4715400" cy="99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solidFill>
                  <a:srgbClr val="000000"/>
                </a:solidFill>
                <a:latin typeface="Montserrat"/>
                <a:ea typeface="Montserrat"/>
                <a:cs typeface="Montserrat"/>
                <a:sym typeface="Montserrat"/>
              </a:rPr>
              <a:t>Conclusion #</a:t>
            </a:r>
            <a:r>
              <a:rPr lang="en" sz="1300" b="1">
                <a:latin typeface="Montserrat"/>
                <a:ea typeface="Montserrat"/>
                <a:cs typeface="Montserrat"/>
                <a:sym typeface="Montserrat"/>
              </a:rPr>
              <a:t>4</a:t>
            </a:r>
            <a:endParaRPr sz="1300" b="1">
              <a:latin typeface="Montserrat"/>
              <a:ea typeface="Montserrat"/>
              <a:cs typeface="Montserrat"/>
              <a:sym typeface="Montserrat"/>
            </a:endParaRPr>
          </a:p>
          <a:p>
            <a:pPr marL="0" lvl="0" indent="0" algn="l" rtl="0">
              <a:lnSpc>
                <a:spcPct val="115000"/>
              </a:lnSpc>
              <a:spcBef>
                <a:spcPts val="1200"/>
              </a:spcBef>
              <a:spcAft>
                <a:spcPts val="0"/>
              </a:spcAft>
              <a:buNone/>
            </a:pPr>
            <a:r>
              <a:rPr lang="en" sz="1100">
                <a:latin typeface="Montserrat"/>
                <a:ea typeface="Montserrat"/>
                <a:cs typeface="Montserrat"/>
                <a:sym typeface="Montserrat"/>
              </a:rPr>
              <a:t>The 'Quantity' variable accounts for over 95% of the variance in Total Revenue. Among the three regression models executed, two exhibited abysmal R-Square values of less than 0.02, while one exhibited an impressive R-Square value of 0.99. The critical disparity lies in the inclusion of 'Quantity' as a predictor variable in the high-performing regression model, while the low-performing regression models incorporated 'Quantity 1 day before' and 'Quantity 1 week before'. Given the ACF's depiction of low predictive power on past values, indicating weak autocorrelation, the regression models with low R-Squares also corroborate this conclusion.</a:t>
            </a:r>
            <a:endParaRPr sz="1300" b="1">
              <a:latin typeface="Montserrat"/>
              <a:ea typeface="Montserrat"/>
              <a:cs typeface="Montserrat"/>
              <a:sym typeface="Montserrat"/>
            </a:endParaRPr>
          </a:p>
          <a:p>
            <a:pPr marL="0" lvl="0" indent="0" algn="l" rtl="0">
              <a:lnSpc>
                <a:spcPct val="115000"/>
              </a:lnSpc>
              <a:spcBef>
                <a:spcPts val="1200"/>
              </a:spcBef>
              <a:spcAft>
                <a:spcPts val="1200"/>
              </a:spcAft>
              <a:buNone/>
            </a:pPr>
            <a:endParaRPr sz="1100">
              <a:solidFill>
                <a:srgbClr val="000000"/>
              </a:solidFill>
              <a:latin typeface="Montserrat"/>
              <a:ea typeface="Montserrat"/>
              <a:cs typeface="Montserrat"/>
              <a:sym typeface="Montserrat"/>
            </a:endParaRPr>
          </a:p>
        </p:txBody>
      </p:sp>
      <p:sp>
        <p:nvSpPr>
          <p:cNvPr id="244" name="Google Shape;244;p37"/>
          <p:cNvSpPr txBox="1"/>
          <p:nvPr/>
        </p:nvSpPr>
        <p:spPr>
          <a:xfrm>
            <a:off x="4320050" y="140950"/>
            <a:ext cx="4715400" cy="99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300" b="1">
                <a:solidFill>
                  <a:srgbClr val="000000"/>
                </a:solidFill>
                <a:latin typeface="Montserrat"/>
                <a:ea typeface="Montserrat"/>
                <a:cs typeface="Montserrat"/>
                <a:sym typeface="Montserrat"/>
              </a:rPr>
              <a:t>Conclusion #</a:t>
            </a:r>
            <a:r>
              <a:rPr lang="en" sz="1300" b="1">
                <a:latin typeface="Montserrat"/>
                <a:ea typeface="Montserrat"/>
                <a:cs typeface="Montserrat"/>
                <a:sym typeface="Montserrat"/>
              </a:rPr>
              <a:t>3</a:t>
            </a:r>
            <a:endParaRPr sz="1300" b="1">
              <a:latin typeface="Montserrat"/>
              <a:ea typeface="Montserrat"/>
              <a:cs typeface="Montserrat"/>
              <a:sym typeface="Montserrat"/>
            </a:endParaRPr>
          </a:p>
          <a:p>
            <a:pPr marL="0" lvl="0" indent="0" algn="l" rtl="0">
              <a:lnSpc>
                <a:spcPct val="115000"/>
              </a:lnSpc>
              <a:spcBef>
                <a:spcPts val="1200"/>
              </a:spcBef>
              <a:spcAft>
                <a:spcPts val="1200"/>
              </a:spcAft>
              <a:buNone/>
            </a:pPr>
            <a:r>
              <a:rPr lang="en" sz="1100">
                <a:latin typeface="Montserrat"/>
                <a:ea typeface="Montserrat"/>
                <a:cs typeface="Montserrat"/>
                <a:sym typeface="Montserrat"/>
              </a:rPr>
              <a:t>Since the Autocorrelation Function (ACF) graph that depicts low predictive power after lag 0, this suggests that it can primarily be due to the volatile nature of bakery sales as it is a perishable good. Other factors may include the seasonality of sales due to holidays or weather conditions and irregular sales patterns of bakery sales.</a:t>
            </a:r>
            <a:endParaRPr sz="1100">
              <a:solidFill>
                <a:srgbClr val="000000"/>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1049175" y="2366275"/>
            <a:ext cx="68835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Dependent Variable</a:t>
            </a:r>
            <a:endParaRPr/>
          </a:p>
        </p:txBody>
      </p:sp>
      <p:sp>
        <p:nvSpPr>
          <p:cNvPr id="98" name="Google Shape;98;p18"/>
          <p:cNvSpPr txBox="1">
            <a:spLocks noGrp="1"/>
          </p:cNvSpPr>
          <p:nvPr>
            <p:ph type="title" idx="2"/>
          </p:nvPr>
        </p:nvSpPr>
        <p:spPr>
          <a:xfrm>
            <a:off x="1130250" y="3233475"/>
            <a:ext cx="68835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i="1"/>
              <a:t>Total Daily Revenue for Traditional Baguettes</a:t>
            </a:r>
            <a:endParaRPr sz="1600" i="1"/>
          </a:p>
        </p:txBody>
      </p:sp>
      <p:sp>
        <p:nvSpPr>
          <p:cNvPr id="97" name="Google Shape;97;p18"/>
          <p:cNvSpPr txBox="1">
            <a:spLocks noGrp="1"/>
          </p:cNvSpPr>
          <p:nvPr>
            <p:ph type="title" idx="4294967295"/>
          </p:nvPr>
        </p:nvSpPr>
        <p:spPr>
          <a:xfrm>
            <a:off x="0" y="1339850"/>
            <a:ext cx="1651000" cy="97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1049175" y="2366275"/>
            <a:ext cx="68835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Dataset - Bakery Data</a:t>
            </a:r>
            <a:endParaRPr/>
          </a:p>
        </p:txBody>
      </p:sp>
      <p:sp>
        <p:nvSpPr>
          <p:cNvPr id="104" name="Google Shape;104;p19"/>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713225" y="216425"/>
            <a:ext cx="77175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Dataset - Kaggle</a:t>
            </a:r>
            <a:endParaRPr/>
          </a:p>
        </p:txBody>
      </p:sp>
      <p:sp>
        <p:nvSpPr>
          <p:cNvPr id="110" name="Google Shape;110;p20"/>
          <p:cNvSpPr txBox="1">
            <a:spLocks noGrp="1"/>
          </p:cNvSpPr>
          <p:nvPr>
            <p:ph type="subTitle" idx="4294967295"/>
          </p:nvPr>
        </p:nvSpPr>
        <p:spPr>
          <a:xfrm>
            <a:off x="5295900" y="827088"/>
            <a:ext cx="3848100" cy="3965575"/>
          </a:xfrm>
          <a:prstGeom prst="rect">
            <a:avLst/>
          </a:prstGeom>
        </p:spPr>
        <p:txBody>
          <a:bodyPr spcFirstLastPara="1" wrap="square" lIns="91425" tIns="91425" rIns="91425" bIns="91425" anchor="t" anchorCtr="0">
            <a:normAutofit/>
          </a:bodyPr>
          <a:lstStyle/>
          <a:p>
            <a:pPr marL="457200" lvl="0" indent="-311150" algn="l" rtl="0">
              <a:lnSpc>
                <a:spcPct val="105000"/>
              </a:lnSpc>
              <a:spcBef>
                <a:spcPts val="0"/>
              </a:spcBef>
              <a:spcAft>
                <a:spcPts val="0"/>
              </a:spcAft>
              <a:buSzPts val="1300"/>
              <a:buFont typeface="Montserrat"/>
              <a:buChar char="●"/>
            </a:pPr>
            <a:r>
              <a:rPr lang="en" sz="1300" u="sng">
                <a:solidFill>
                  <a:schemeClr val="hlink"/>
                </a:solidFill>
                <a:latin typeface="Montserrat"/>
                <a:ea typeface="Montserrat"/>
                <a:cs typeface="Montserrat"/>
                <a:sym typeface="Montserrat"/>
                <a:hlinkClick r:id="rId3"/>
              </a:rPr>
              <a:t>https://www.kaggle.com/datasets/matthieugimbert/french-bakery-daily-sales</a:t>
            </a:r>
            <a:r>
              <a:rPr lang="en" sz="1300">
                <a:latin typeface="Montserrat"/>
                <a:ea typeface="Montserrat"/>
                <a:cs typeface="Montserrat"/>
                <a:sym typeface="Montserrat"/>
              </a:rPr>
              <a:t> </a:t>
            </a:r>
            <a:endParaRPr sz="1300">
              <a:latin typeface="Montserrat"/>
              <a:ea typeface="Montserrat"/>
              <a:cs typeface="Montserrat"/>
              <a:sym typeface="Montserrat"/>
            </a:endParaRPr>
          </a:p>
          <a:p>
            <a:pPr marL="457200" lvl="0" indent="-311150" algn="l" rtl="0">
              <a:lnSpc>
                <a:spcPct val="105000"/>
              </a:lnSpc>
              <a:spcBef>
                <a:spcPts val="1000"/>
              </a:spcBef>
              <a:spcAft>
                <a:spcPts val="0"/>
              </a:spcAft>
              <a:buSzPts val="1300"/>
              <a:buFont typeface="Montserrat"/>
              <a:buChar char="●"/>
            </a:pPr>
            <a:r>
              <a:rPr lang="en" sz="1300">
                <a:latin typeface="Montserrat"/>
                <a:ea typeface="Montserrat"/>
                <a:cs typeface="Montserrat"/>
                <a:sym typeface="Montserrat"/>
              </a:rPr>
              <a:t>Our complete dataset contains daily sales of multiple products of a bakery from 2021-2022.</a:t>
            </a:r>
            <a:endParaRPr sz="1300">
              <a:latin typeface="Montserrat"/>
              <a:ea typeface="Montserrat"/>
              <a:cs typeface="Montserrat"/>
              <a:sym typeface="Montserrat"/>
            </a:endParaRPr>
          </a:p>
          <a:p>
            <a:pPr marL="457200" lvl="0" indent="-311150" algn="l" rtl="0">
              <a:lnSpc>
                <a:spcPct val="105000"/>
              </a:lnSpc>
              <a:spcBef>
                <a:spcPts val="1000"/>
              </a:spcBef>
              <a:spcAft>
                <a:spcPts val="0"/>
              </a:spcAft>
              <a:buSzPts val="1300"/>
              <a:buFont typeface="Montserrat"/>
              <a:buChar char="●"/>
            </a:pPr>
            <a:r>
              <a:rPr lang="en" sz="1300">
                <a:latin typeface="Montserrat"/>
                <a:ea typeface="Montserrat"/>
                <a:cs typeface="Montserrat"/>
                <a:sym typeface="Montserrat"/>
              </a:rPr>
              <a:t>We chose to only focus on “Traditional Baguettes” as they accounted for 23% of total revenue</a:t>
            </a:r>
            <a:endParaRPr sz="1300">
              <a:latin typeface="Montserrat"/>
              <a:ea typeface="Montserrat"/>
              <a:cs typeface="Montserrat"/>
              <a:sym typeface="Montserrat"/>
            </a:endParaRPr>
          </a:p>
          <a:p>
            <a:pPr marL="457200" lvl="0" indent="-311150" algn="l" rtl="0">
              <a:lnSpc>
                <a:spcPct val="105000"/>
              </a:lnSpc>
              <a:spcBef>
                <a:spcPts val="1000"/>
              </a:spcBef>
              <a:spcAft>
                <a:spcPts val="1000"/>
              </a:spcAft>
              <a:buSzPts val="1300"/>
              <a:buFont typeface="Montserrat"/>
              <a:buChar char="●"/>
            </a:pPr>
            <a:r>
              <a:rPr lang="en" sz="1300">
                <a:latin typeface="Montserrat"/>
                <a:ea typeface="Montserrat"/>
                <a:cs typeface="Montserrat"/>
                <a:sym typeface="Montserrat"/>
              </a:rPr>
              <a:t>We converted the time of order by categorizing it into three segments: Morning, Afternoon, and Evening. Subsequently, we employed Excel to convert these categories into a binary format, represented by 1s and 0s.</a:t>
            </a:r>
            <a:endParaRPr sz="1300">
              <a:latin typeface="Montserrat"/>
              <a:ea typeface="Montserrat"/>
              <a:cs typeface="Montserrat"/>
              <a:sym typeface="Montserrat"/>
            </a:endParaRPr>
          </a:p>
        </p:txBody>
      </p:sp>
      <p:pic>
        <p:nvPicPr>
          <p:cNvPr id="111" name="Google Shape;111;p20"/>
          <p:cNvPicPr preferRelativeResize="0"/>
          <p:nvPr/>
        </p:nvPicPr>
        <p:blipFill>
          <a:blip r:embed="rId4">
            <a:alphaModFix/>
          </a:blip>
          <a:stretch>
            <a:fillRect/>
          </a:stretch>
        </p:blipFill>
        <p:spPr>
          <a:xfrm>
            <a:off x="248250" y="1122575"/>
            <a:ext cx="4918700" cy="306757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1049175" y="2366275"/>
            <a:ext cx="6883500" cy="8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Control Chart - SAS STUDIO</a:t>
            </a:r>
            <a:endParaRPr/>
          </a:p>
        </p:txBody>
      </p:sp>
      <p:sp>
        <p:nvSpPr>
          <p:cNvPr id="117" name="Google Shape;117;p21"/>
          <p:cNvSpPr txBox="1">
            <a:spLocks noGrp="1"/>
          </p:cNvSpPr>
          <p:nvPr>
            <p:ph type="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205875" y="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Control Chart in SAS Studio Pt. 1</a:t>
            </a:r>
            <a:endParaRPr/>
          </a:p>
        </p:txBody>
      </p:sp>
      <p:pic>
        <p:nvPicPr>
          <p:cNvPr id="123" name="Google Shape;123;p22"/>
          <p:cNvPicPr preferRelativeResize="0"/>
          <p:nvPr/>
        </p:nvPicPr>
        <p:blipFill>
          <a:blip r:embed="rId3">
            <a:alphaModFix/>
          </a:blip>
          <a:stretch>
            <a:fillRect/>
          </a:stretch>
        </p:blipFill>
        <p:spPr>
          <a:xfrm>
            <a:off x="51275" y="610575"/>
            <a:ext cx="2734850" cy="2052099"/>
          </a:xfrm>
          <a:prstGeom prst="rect">
            <a:avLst/>
          </a:prstGeom>
          <a:noFill/>
          <a:ln>
            <a:noFill/>
          </a:ln>
        </p:spPr>
      </p:pic>
      <p:pic>
        <p:nvPicPr>
          <p:cNvPr id="124" name="Google Shape;124;p22"/>
          <p:cNvPicPr preferRelativeResize="0"/>
          <p:nvPr/>
        </p:nvPicPr>
        <p:blipFill>
          <a:blip r:embed="rId4">
            <a:alphaModFix/>
          </a:blip>
          <a:stretch>
            <a:fillRect/>
          </a:stretch>
        </p:blipFill>
        <p:spPr>
          <a:xfrm>
            <a:off x="2873000" y="612500"/>
            <a:ext cx="2734850" cy="2048226"/>
          </a:xfrm>
          <a:prstGeom prst="rect">
            <a:avLst/>
          </a:prstGeom>
          <a:noFill/>
          <a:ln>
            <a:noFill/>
          </a:ln>
        </p:spPr>
      </p:pic>
      <p:pic>
        <p:nvPicPr>
          <p:cNvPr id="125" name="Google Shape;125;p22"/>
          <p:cNvPicPr preferRelativeResize="0"/>
          <p:nvPr/>
        </p:nvPicPr>
        <p:blipFill>
          <a:blip r:embed="rId5">
            <a:alphaModFix/>
          </a:blip>
          <a:stretch>
            <a:fillRect/>
          </a:stretch>
        </p:blipFill>
        <p:spPr>
          <a:xfrm>
            <a:off x="5643000" y="611537"/>
            <a:ext cx="2734849" cy="2050159"/>
          </a:xfrm>
          <a:prstGeom prst="rect">
            <a:avLst/>
          </a:prstGeom>
          <a:noFill/>
          <a:ln>
            <a:noFill/>
          </a:ln>
        </p:spPr>
      </p:pic>
      <p:pic>
        <p:nvPicPr>
          <p:cNvPr id="126" name="Google Shape;126;p22"/>
          <p:cNvPicPr preferRelativeResize="0"/>
          <p:nvPr/>
        </p:nvPicPr>
        <p:blipFill>
          <a:blip r:embed="rId6">
            <a:alphaModFix/>
          </a:blip>
          <a:stretch>
            <a:fillRect/>
          </a:stretch>
        </p:blipFill>
        <p:spPr>
          <a:xfrm>
            <a:off x="51275" y="2801175"/>
            <a:ext cx="2734848" cy="2047273"/>
          </a:xfrm>
          <a:prstGeom prst="rect">
            <a:avLst/>
          </a:prstGeom>
          <a:noFill/>
          <a:ln>
            <a:noFill/>
          </a:ln>
        </p:spPr>
      </p:pic>
      <p:pic>
        <p:nvPicPr>
          <p:cNvPr id="127" name="Google Shape;127;p22"/>
          <p:cNvPicPr preferRelativeResize="0"/>
          <p:nvPr/>
        </p:nvPicPr>
        <p:blipFill>
          <a:blip r:embed="rId7">
            <a:alphaModFix/>
          </a:blip>
          <a:stretch>
            <a:fillRect/>
          </a:stretch>
        </p:blipFill>
        <p:spPr>
          <a:xfrm>
            <a:off x="2921150" y="2801175"/>
            <a:ext cx="2686698" cy="2047276"/>
          </a:xfrm>
          <a:prstGeom prst="rect">
            <a:avLst/>
          </a:prstGeom>
          <a:noFill/>
          <a:ln>
            <a:noFill/>
          </a:ln>
        </p:spPr>
      </p:pic>
      <p:pic>
        <p:nvPicPr>
          <p:cNvPr id="128" name="Google Shape;128;p22"/>
          <p:cNvPicPr preferRelativeResize="0"/>
          <p:nvPr/>
        </p:nvPicPr>
        <p:blipFill>
          <a:blip r:embed="rId8">
            <a:alphaModFix/>
          </a:blip>
          <a:stretch>
            <a:fillRect/>
          </a:stretch>
        </p:blipFill>
        <p:spPr>
          <a:xfrm>
            <a:off x="5643000" y="2797788"/>
            <a:ext cx="2734849" cy="205403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title"/>
          </p:nvPr>
        </p:nvSpPr>
        <p:spPr>
          <a:xfrm>
            <a:off x="311700" y="4250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Control Chart in SAS Studio Pt. 2</a:t>
            </a:r>
            <a:endParaRPr/>
          </a:p>
          <a:p>
            <a:pPr marL="0" lvl="0" indent="0" algn="l" rtl="0">
              <a:spcBef>
                <a:spcPts val="0"/>
              </a:spcBef>
              <a:spcAft>
                <a:spcPts val="0"/>
              </a:spcAft>
              <a:buNone/>
            </a:pPr>
            <a:endParaRPr/>
          </a:p>
        </p:txBody>
      </p:sp>
      <p:pic>
        <p:nvPicPr>
          <p:cNvPr id="134" name="Google Shape;134;p23"/>
          <p:cNvPicPr preferRelativeResize="0"/>
          <p:nvPr/>
        </p:nvPicPr>
        <p:blipFill>
          <a:blip r:embed="rId3">
            <a:alphaModFix/>
          </a:blip>
          <a:stretch>
            <a:fillRect/>
          </a:stretch>
        </p:blipFill>
        <p:spPr>
          <a:xfrm>
            <a:off x="31700" y="668600"/>
            <a:ext cx="2596354" cy="1941749"/>
          </a:xfrm>
          <a:prstGeom prst="rect">
            <a:avLst/>
          </a:prstGeom>
          <a:noFill/>
          <a:ln>
            <a:noFill/>
          </a:ln>
        </p:spPr>
      </p:pic>
      <p:pic>
        <p:nvPicPr>
          <p:cNvPr id="135" name="Google Shape;135;p23"/>
          <p:cNvPicPr preferRelativeResize="0"/>
          <p:nvPr/>
        </p:nvPicPr>
        <p:blipFill>
          <a:blip r:embed="rId4">
            <a:alphaModFix/>
          </a:blip>
          <a:stretch>
            <a:fillRect/>
          </a:stretch>
        </p:blipFill>
        <p:spPr>
          <a:xfrm>
            <a:off x="2669200" y="670425"/>
            <a:ext cx="2590225" cy="1938092"/>
          </a:xfrm>
          <a:prstGeom prst="rect">
            <a:avLst/>
          </a:prstGeom>
          <a:noFill/>
          <a:ln>
            <a:noFill/>
          </a:ln>
        </p:spPr>
      </p:pic>
      <p:pic>
        <p:nvPicPr>
          <p:cNvPr id="136" name="Google Shape;136;p23"/>
          <p:cNvPicPr preferRelativeResize="0"/>
          <p:nvPr/>
        </p:nvPicPr>
        <p:blipFill>
          <a:blip r:embed="rId5">
            <a:alphaModFix/>
          </a:blip>
          <a:stretch>
            <a:fillRect/>
          </a:stretch>
        </p:blipFill>
        <p:spPr>
          <a:xfrm>
            <a:off x="5374525" y="664925"/>
            <a:ext cx="2596350" cy="1949091"/>
          </a:xfrm>
          <a:prstGeom prst="rect">
            <a:avLst/>
          </a:prstGeom>
          <a:noFill/>
          <a:ln>
            <a:noFill/>
          </a:ln>
        </p:spPr>
      </p:pic>
      <p:pic>
        <p:nvPicPr>
          <p:cNvPr id="137" name="Google Shape;137;p23"/>
          <p:cNvPicPr preferRelativeResize="0"/>
          <p:nvPr/>
        </p:nvPicPr>
        <p:blipFill>
          <a:blip r:embed="rId6">
            <a:alphaModFix/>
          </a:blip>
          <a:stretch>
            <a:fillRect/>
          </a:stretch>
        </p:blipFill>
        <p:spPr>
          <a:xfrm>
            <a:off x="46889" y="2924725"/>
            <a:ext cx="2551637" cy="1912826"/>
          </a:xfrm>
          <a:prstGeom prst="rect">
            <a:avLst/>
          </a:prstGeom>
          <a:noFill/>
          <a:ln>
            <a:noFill/>
          </a:ln>
        </p:spPr>
      </p:pic>
      <p:pic>
        <p:nvPicPr>
          <p:cNvPr id="138" name="Google Shape;138;p23"/>
          <p:cNvPicPr preferRelativeResize="0"/>
          <p:nvPr/>
        </p:nvPicPr>
        <p:blipFill>
          <a:blip r:embed="rId7">
            <a:alphaModFix/>
          </a:blip>
          <a:stretch>
            <a:fillRect/>
          </a:stretch>
        </p:blipFill>
        <p:spPr>
          <a:xfrm>
            <a:off x="2682425" y="2915625"/>
            <a:ext cx="2563768" cy="1912825"/>
          </a:xfrm>
          <a:prstGeom prst="rect">
            <a:avLst/>
          </a:prstGeom>
          <a:noFill/>
          <a:ln>
            <a:noFill/>
          </a:ln>
        </p:spPr>
      </p:pic>
      <p:pic>
        <p:nvPicPr>
          <p:cNvPr id="139" name="Google Shape;139;p23"/>
          <p:cNvPicPr preferRelativeResize="0"/>
          <p:nvPr/>
        </p:nvPicPr>
        <p:blipFill>
          <a:blip r:embed="rId8">
            <a:alphaModFix/>
          </a:blip>
          <a:stretch>
            <a:fillRect/>
          </a:stretch>
        </p:blipFill>
        <p:spPr>
          <a:xfrm>
            <a:off x="5374525" y="2924725"/>
            <a:ext cx="2604949" cy="19128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4"/>
          <p:cNvSpPr txBox="1">
            <a:spLocks noGrp="1"/>
          </p:cNvSpPr>
          <p:nvPr>
            <p:ph type="title"/>
          </p:nvPr>
        </p:nvSpPr>
        <p:spPr>
          <a:xfrm>
            <a:off x="311700" y="42500"/>
            <a:ext cx="8520600" cy="62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Control Chart in SAS Studio Pt. 3</a:t>
            </a:r>
            <a:endParaRPr/>
          </a:p>
          <a:p>
            <a:pPr marL="0" lvl="0" indent="0" algn="l" rtl="0">
              <a:spcBef>
                <a:spcPts val="0"/>
              </a:spcBef>
              <a:spcAft>
                <a:spcPts val="0"/>
              </a:spcAft>
              <a:buNone/>
            </a:pPr>
            <a:endParaRPr/>
          </a:p>
        </p:txBody>
      </p:sp>
      <p:pic>
        <p:nvPicPr>
          <p:cNvPr id="145" name="Google Shape;145;p24"/>
          <p:cNvPicPr preferRelativeResize="0"/>
          <p:nvPr/>
        </p:nvPicPr>
        <p:blipFill>
          <a:blip r:embed="rId3">
            <a:alphaModFix/>
          </a:blip>
          <a:stretch>
            <a:fillRect/>
          </a:stretch>
        </p:blipFill>
        <p:spPr>
          <a:xfrm>
            <a:off x="110150" y="565000"/>
            <a:ext cx="2574052" cy="1921475"/>
          </a:xfrm>
          <a:prstGeom prst="rect">
            <a:avLst/>
          </a:prstGeom>
          <a:noFill/>
          <a:ln>
            <a:noFill/>
          </a:ln>
        </p:spPr>
      </p:pic>
      <p:pic>
        <p:nvPicPr>
          <p:cNvPr id="146" name="Google Shape;146;p24"/>
          <p:cNvPicPr preferRelativeResize="0"/>
          <p:nvPr/>
        </p:nvPicPr>
        <p:blipFill>
          <a:blip r:embed="rId4">
            <a:alphaModFix/>
          </a:blip>
          <a:stretch>
            <a:fillRect/>
          </a:stretch>
        </p:blipFill>
        <p:spPr>
          <a:xfrm>
            <a:off x="110150" y="2655830"/>
            <a:ext cx="2574052" cy="1932352"/>
          </a:xfrm>
          <a:prstGeom prst="rect">
            <a:avLst/>
          </a:prstGeom>
          <a:noFill/>
          <a:ln>
            <a:noFill/>
          </a:ln>
        </p:spPr>
      </p:pic>
      <p:pic>
        <p:nvPicPr>
          <p:cNvPr id="147" name="Google Shape;147;p24"/>
          <p:cNvPicPr preferRelativeResize="0"/>
          <p:nvPr/>
        </p:nvPicPr>
        <p:blipFill>
          <a:blip r:embed="rId5">
            <a:alphaModFix/>
          </a:blip>
          <a:stretch>
            <a:fillRect/>
          </a:stretch>
        </p:blipFill>
        <p:spPr>
          <a:xfrm>
            <a:off x="2894752" y="565000"/>
            <a:ext cx="2892313" cy="4170098"/>
          </a:xfrm>
          <a:prstGeom prst="rect">
            <a:avLst/>
          </a:prstGeom>
          <a:noFill/>
          <a:ln>
            <a:noFill/>
          </a:ln>
        </p:spPr>
      </p:pic>
      <p:sp>
        <p:nvSpPr>
          <p:cNvPr id="148" name="Google Shape;148;p24"/>
          <p:cNvSpPr txBox="1"/>
          <p:nvPr/>
        </p:nvSpPr>
        <p:spPr>
          <a:xfrm>
            <a:off x="5917100" y="525425"/>
            <a:ext cx="3022500" cy="4227900"/>
          </a:xfrm>
          <a:prstGeom prst="rect">
            <a:avLst/>
          </a:prstGeom>
          <a:noFill/>
          <a:ln>
            <a:noFill/>
          </a:ln>
        </p:spPr>
        <p:txBody>
          <a:bodyPr spcFirstLastPara="1" wrap="square" lIns="91425" tIns="91425" rIns="91425" bIns="91425" anchor="t" anchorCtr="0">
            <a:noAutofit/>
          </a:bodyPr>
          <a:lstStyle/>
          <a:p>
            <a:pPr marL="457200" lvl="0" indent="-292100" algn="l" rtl="0">
              <a:lnSpc>
                <a:spcPct val="115000"/>
              </a:lnSpc>
              <a:spcBef>
                <a:spcPts val="0"/>
              </a:spcBef>
              <a:spcAft>
                <a:spcPts val="0"/>
              </a:spcAft>
              <a:buClr>
                <a:srgbClr val="000000"/>
              </a:buClr>
              <a:buSzPts val="1000"/>
              <a:buFont typeface="Montserrat"/>
              <a:buChar char="●"/>
            </a:pPr>
            <a:r>
              <a:rPr lang="en" sz="1000">
                <a:latin typeface="Montserrat"/>
                <a:ea typeface="Montserrat"/>
                <a:cs typeface="Montserrat"/>
                <a:sym typeface="Montserrat"/>
              </a:rPr>
              <a:t>We chose to implement control charts for both mean and standard deviations due to the expansive scope of our dataset, notably characterized by multiple transactions occurring on the same day</a:t>
            </a:r>
            <a:endParaRPr sz="1000">
              <a:latin typeface="Montserrat"/>
              <a:ea typeface="Montserrat"/>
              <a:cs typeface="Montserrat"/>
              <a:sym typeface="Montserrat"/>
            </a:endParaRPr>
          </a:p>
          <a:p>
            <a:pPr marL="457200" lvl="0" indent="-292100" algn="l" rtl="0">
              <a:lnSpc>
                <a:spcPct val="115000"/>
              </a:lnSpc>
              <a:spcBef>
                <a:spcPts val="1000"/>
              </a:spcBef>
              <a:spcAft>
                <a:spcPts val="0"/>
              </a:spcAft>
              <a:buClr>
                <a:srgbClr val="000000"/>
              </a:buClr>
              <a:buSzPts val="1000"/>
              <a:buFont typeface="Montserrat"/>
              <a:buChar char="●"/>
            </a:pPr>
            <a:r>
              <a:rPr lang="en" sz="1000">
                <a:latin typeface="Montserrat"/>
                <a:ea typeface="Montserrat"/>
                <a:cs typeface="Montserrat"/>
                <a:sym typeface="Montserrat"/>
              </a:rPr>
              <a:t>We established our control limits by employing 2 standard deviations, a decision influenced by the considerable volatility observed in sales and the substantial range between our maximum and minimum sales figures</a:t>
            </a:r>
            <a:endParaRPr sz="1000">
              <a:latin typeface="Montserrat"/>
              <a:ea typeface="Montserrat"/>
              <a:cs typeface="Montserrat"/>
              <a:sym typeface="Montserrat"/>
            </a:endParaRPr>
          </a:p>
          <a:p>
            <a:pPr marL="457200" lvl="0" indent="-292100" algn="l" rtl="0">
              <a:lnSpc>
                <a:spcPct val="115000"/>
              </a:lnSpc>
              <a:spcBef>
                <a:spcPts val="1000"/>
              </a:spcBef>
              <a:spcAft>
                <a:spcPts val="1000"/>
              </a:spcAft>
              <a:buClr>
                <a:srgbClr val="000000"/>
              </a:buClr>
              <a:buSzPts val="1000"/>
              <a:buFont typeface="Montserrat"/>
              <a:buChar char="●"/>
            </a:pPr>
            <a:r>
              <a:rPr lang="en" sz="1000">
                <a:latin typeface="Montserrat"/>
                <a:ea typeface="Montserrat"/>
                <a:cs typeface="Montserrat"/>
                <a:sym typeface="Montserrat"/>
              </a:rPr>
              <a:t>We examined the table summarizing instances of upper and lower limit breaches in the control charts. Notably, with our dataset featuring multiple transactions on the same day, we observed numerous occurrences where total daily revenue might exhibit variations surpassing the 2 sigma limits</a:t>
            </a:r>
            <a:endParaRPr sz="10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Parcel</Template>
  <TotalTime>0</TotalTime>
  <Words>980</Words>
  <Application>Microsoft Macintosh PowerPoint</Application>
  <PresentationFormat>On-screen Show (16:9)</PresentationFormat>
  <Paragraphs>63</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Lato</vt:lpstr>
      <vt:lpstr>Arial</vt:lpstr>
      <vt:lpstr>Montserrat</vt:lpstr>
      <vt:lpstr>Gill Sans MT</vt:lpstr>
      <vt:lpstr>Parcel</vt:lpstr>
      <vt:lpstr> Bakery Revenue Time Series Analysis </vt:lpstr>
      <vt:lpstr>01</vt:lpstr>
      <vt:lpstr>02</vt:lpstr>
      <vt:lpstr>Dataset - Bakery Data</vt:lpstr>
      <vt:lpstr>Dataset - Kaggle</vt:lpstr>
      <vt:lpstr>Control Chart - SAS STUDIO</vt:lpstr>
      <vt:lpstr>Control Chart in SAS Studio Pt. 1</vt:lpstr>
      <vt:lpstr>Control Chart in SAS Studio Pt. 2 </vt:lpstr>
      <vt:lpstr>Control Chart in SAS Studio Pt. 3 </vt:lpstr>
      <vt:lpstr>Univariate Time Series Analysis - SAS STUDIO</vt:lpstr>
      <vt:lpstr>Autocorrelation</vt:lpstr>
      <vt:lpstr>Time Series Exploration - SAS STUDIO</vt:lpstr>
      <vt:lpstr>PowerPoint Presentation</vt:lpstr>
      <vt:lpstr>MultiVariate Linear Regression - SAS STUDIO</vt:lpstr>
      <vt:lpstr>Linear Regression Model 1 in SAS Studio </vt:lpstr>
      <vt:lpstr>Linear Regression Model 1 in SAS Studio </vt:lpstr>
      <vt:lpstr>Linear Regression Model 2 in SAS Studio </vt:lpstr>
      <vt:lpstr>Linear Regression Model 2 in SAS Studio </vt:lpstr>
      <vt:lpstr>Linear Regression Model 3 in SAS Studio </vt:lpstr>
      <vt:lpstr>Linear Regression Model 3 in SAS Studio </vt:lpstr>
      <vt:lpstr>Conclusions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Kasiman, Matthew</cp:lastModifiedBy>
  <cp:revision>1</cp:revision>
  <dcterms:modified xsi:type="dcterms:W3CDTF">2024-10-03T22:58:20Z</dcterms:modified>
</cp:coreProperties>
</file>